
<file path=[Content_Types].xml><?xml version="1.0" encoding="utf-8"?>
<Types xmlns="http://schemas.openxmlformats.org/package/2006/content-types">
  <Default Extension="jpeg" ContentType="image/jpeg"/>
  <Default Extension="jpg" ContentType="image/tif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g" ContentType="image/jpeg"/>
  <Override PartName="/ppt/media/image3.jpg" ContentType="image/jpeg"/>
  <Override PartName="/ppt/media/image4.jpg" ContentType="image/jpeg"/>
  <Override PartName="/ppt/media/image5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2" r:id="rId6"/>
    <p:sldId id="269" r:id="rId7"/>
    <p:sldId id="270" r:id="rId8"/>
    <p:sldId id="271" r:id="rId9"/>
    <p:sldId id="272" r:id="rId10"/>
    <p:sldId id="273" r:id="rId11"/>
    <p:sldId id="268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8" d="100"/>
          <a:sy n="78" d="100"/>
        </p:scale>
        <p:origin x="835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52D73-7560-489E-A33D-96C0A3AD68C8}" type="doc">
      <dgm:prSet loTypeId="urn:microsoft.com/office/officeart/2005/8/layout/chevron2" loCatId="process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A2E80AA5-1637-45A5-BAFE-4AEEB5C24DB2}">
      <dgm:prSet phldrT="[Text]" custT="1"/>
      <dgm:spPr/>
      <dgm:t>
        <a:bodyPr/>
        <a:lstStyle/>
        <a:p>
          <a:endParaRPr lang="en-US" sz="1600" dirty="0"/>
        </a:p>
        <a:p>
          <a:r>
            <a:rPr lang="en-US" sz="1600" dirty="0"/>
            <a:t>Diffusion Analysis</a:t>
          </a:r>
          <a:endParaRPr lang="en-IN" sz="1600" dirty="0"/>
        </a:p>
      </dgm:t>
    </dgm:pt>
    <dgm:pt modelId="{21025CA5-8D14-49FA-BE58-BBB3D00DCBEE}" type="parTrans" cxnId="{BDE0FB05-B673-4852-B6CD-CC1A124EF28B}">
      <dgm:prSet/>
      <dgm:spPr/>
      <dgm:t>
        <a:bodyPr/>
        <a:lstStyle/>
        <a:p>
          <a:endParaRPr lang="en-IN" sz="1600"/>
        </a:p>
      </dgm:t>
    </dgm:pt>
    <dgm:pt modelId="{FFFCE170-1408-4BB7-903D-E4F479196D2C}" type="sibTrans" cxnId="{BDE0FB05-B673-4852-B6CD-CC1A124EF28B}">
      <dgm:prSet/>
      <dgm:spPr/>
      <dgm:t>
        <a:bodyPr/>
        <a:lstStyle/>
        <a:p>
          <a:endParaRPr lang="en-IN" sz="1600"/>
        </a:p>
      </dgm:t>
    </dgm:pt>
    <dgm:pt modelId="{6AA3BFEF-42F6-4481-9D91-695A41F10508}">
      <dgm:prSet phldrT="[Text]" custT="1"/>
      <dgm:spPr/>
      <dgm:t>
        <a:bodyPr/>
        <a:lstStyle/>
        <a:p>
          <a:r>
            <a:rPr lang="en-IN" sz="1600" dirty="0"/>
            <a:t>Hydrogen Diffusion Modelling for Steel, Iron and HDPE</a:t>
          </a:r>
        </a:p>
      </dgm:t>
    </dgm:pt>
    <dgm:pt modelId="{1B2E0A04-078E-4A85-968B-6F511BD4BE4A}" type="parTrans" cxnId="{B8A01F81-03FA-445E-87A3-4DE78E7DEE39}">
      <dgm:prSet/>
      <dgm:spPr/>
      <dgm:t>
        <a:bodyPr/>
        <a:lstStyle/>
        <a:p>
          <a:endParaRPr lang="en-IN" sz="1600"/>
        </a:p>
      </dgm:t>
    </dgm:pt>
    <dgm:pt modelId="{642FF072-C51C-4117-9833-B410756A9531}" type="sibTrans" cxnId="{B8A01F81-03FA-445E-87A3-4DE78E7DEE39}">
      <dgm:prSet/>
      <dgm:spPr/>
      <dgm:t>
        <a:bodyPr/>
        <a:lstStyle/>
        <a:p>
          <a:endParaRPr lang="en-IN" sz="1600"/>
        </a:p>
      </dgm:t>
    </dgm:pt>
    <dgm:pt modelId="{10C42830-1E02-4D8C-BDD0-C1C433BFCD0E}">
      <dgm:prSet phldrT="[Text]" custT="1"/>
      <dgm:spPr/>
      <dgm:t>
        <a:bodyPr/>
        <a:lstStyle/>
        <a:p>
          <a:r>
            <a:rPr lang="en-US" sz="1600" dirty="0"/>
            <a:t>Steady-State Flux &amp; Hydrogen Uptake Calculation</a:t>
          </a:r>
          <a:endParaRPr lang="en-IN" sz="1600" dirty="0"/>
        </a:p>
      </dgm:t>
    </dgm:pt>
    <dgm:pt modelId="{D0025A2B-5049-48DD-93F2-F2B838BE9885}" type="parTrans" cxnId="{9E5E0863-9D3B-4023-A4FF-064A822A0271}">
      <dgm:prSet/>
      <dgm:spPr/>
      <dgm:t>
        <a:bodyPr/>
        <a:lstStyle/>
        <a:p>
          <a:endParaRPr lang="en-IN" sz="1600"/>
        </a:p>
      </dgm:t>
    </dgm:pt>
    <dgm:pt modelId="{9937E8AE-5E08-4DD9-91DE-F4D4AADAAA4A}" type="sibTrans" cxnId="{9E5E0863-9D3B-4023-A4FF-064A822A0271}">
      <dgm:prSet/>
      <dgm:spPr/>
      <dgm:t>
        <a:bodyPr/>
        <a:lstStyle/>
        <a:p>
          <a:endParaRPr lang="en-IN" sz="1600"/>
        </a:p>
      </dgm:t>
    </dgm:pt>
    <dgm:pt modelId="{D846FD46-F328-443D-942D-D4914D227B74}">
      <dgm:prSet custT="1"/>
      <dgm:spPr/>
      <dgm:t>
        <a:bodyPr/>
        <a:lstStyle/>
        <a:p>
          <a:r>
            <a:rPr lang="en-IN" sz="1600"/>
            <a:t>Risk Scoring</a:t>
          </a:r>
        </a:p>
      </dgm:t>
    </dgm:pt>
    <dgm:pt modelId="{FE68C61D-C889-4AC5-9C13-8FF00BDA56C9}" type="parTrans" cxnId="{019452BC-AC8B-49FC-804D-A0837FD98955}">
      <dgm:prSet/>
      <dgm:spPr/>
      <dgm:t>
        <a:bodyPr/>
        <a:lstStyle/>
        <a:p>
          <a:endParaRPr lang="en-IN" sz="1600"/>
        </a:p>
      </dgm:t>
    </dgm:pt>
    <dgm:pt modelId="{0DB2D64E-A0A2-473F-85D1-449E7DD0E2A5}" type="sibTrans" cxnId="{019452BC-AC8B-49FC-804D-A0837FD98955}">
      <dgm:prSet/>
      <dgm:spPr/>
      <dgm:t>
        <a:bodyPr/>
        <a:lstStyle/>
        <a:p>
          <a:endParaRPr lang="en-IN" sz="1600"/>
        </a:p>
      </dgm:t>
    </dgm:pt>
    <dgm:pt modelId="{2D285BE0-22E9-44BE-AEE6-39F217ADDC81}">
      <dgm:prSet custT="1"/>
      <dgm:spPr/>
      <dgm:t>
        <a:bodyPr/>
        <a:lstStyle/>
        <a:p>
          <a:endParaRPr lang="en-IN" sz="1600" dirty="0"/>
        </a:p>
        <a:p>
          <a:r>
            <a:rPr lang="en-IN" sz="1600" dirty="0"/>
            <a:t>Material Degradation Analysis</a:t>
          </a:r>
        </a:p>
      </dgm:t>
    </dgm:pt>
    <dgm:pt modelId="{2C4BF51B-8D79-476A-9883-F0E865ABD3FC}" type="sibTrans" cxnId="{8B2CAEFE-810E-41B2-B26D-2B9D00BC284F}">
      <dgm:prSet/>
      <dgm:spPr/>
      <dgm:t>
        <a:bodyPr/>
        <a:lstStyle/>
        <a:p>
          <a:endParaRPr lang="en-IN" sz="1600"/>
        </a:p>
      </dgm:t>
    </dgm:pt>
    <dgm:pt modelId="{48BECE42-A65F-4B81-BAD6-FCDAAB48F43F}" type="parTrans" cxnId="{8B2CAEFE-810E-41B2-B26D-2B9D00BC284F}">
      <dgm:prSet/>
      <dgm:spPr/>
      <dgm:t>
        <a:bodyPr/>
        <a:lstStyle/>
        <a:p>
          <a:endParaRPr lang="en-IN" sz="1600"/>
        </a:p>
      </dgm:t>
    </dgm:pt>
    <dgm:pt modelId="{4151F215-B821-44B1-A51F-8ABC922627F6}">
      <dgm:prSet phldrT="[Text]" custT="1"/>
      <dgm:spPr/>
      <dgm:t>
        <a:bodyPr/>
        <a:lstStyle/>
        <a:p>
          <a:r>
            <a:rPr lang="en-IN" sz="1600" dirty="0"/>
            <a:t>Leakage Rate Estimation</a:t>
          </a:r>
        </a:p>
      </dgm:t>
    </dgm:pt>
    <dgm:pt modelId="{78C6AC03-8552-4A68-B895-FE0A2D4902F4}" type="parTrans" cxnId="{8548BBFB-06F7-4095-890E-B8414B9451B0}">
      <dgm:prSet/>
      <dgm:spPr/>
      <dgm:t>
        <a:bodyPr/>
        <a:lstStyle/>
        <a:p>
          <a:endParaRPr lang="en-IN" sz="1600"/>
        </a:p>
      </dgm:t>
    </dgm:pt>
    <dgm:pt modelId="{A55BEEAE-303D-436B-B40E-A47698374657}" type="sibTrans" cxnId="{8548BBFB-06F7-4095-890E-B8414B9451B0}">
      <dgm:prSet/>
      <dgm:spPr/>
      <dgm:t>
        <a:bodyPr/>
        <a:lstStyle/>
        <a:p>
          <a:endParaRPr lang="en-IN" sz="1600"/>
        </a:p>
      </dgm:t>
    </dgm:pt>
    <dgm:pt modelId="{7C322388-93E8-4EC8-B331-7EC3FC8E03BE}">
      <dgm:prSet custT="1"/>
      <dgm:spPr/>
      <dgm:t>
        <a:bodyPr/>
        <a:lstStyle/>
        <a:p>
          <a:r>
            <a:rPr lang="en-IN" sz="1600" dirty="0"/>
            <a:t>Fracture Toughness Degradation</a:t>
          </a:r>
        </a:p>
      </dgm:t>
    </dgm:pt>
    <dgm:pt modelId="{D1D033A6-505E-4597-BDE9-ACC064AEA345}" type="parTrans" cxnId="{48080483-864A-44C5-923E-FE46A2F24BD0}">
      <dgm:prSet/>
      <dgm:spPr/>
      <dgm:t>
        <a:bodyPr/>
        <a:lstStyle/>
        <a:p>
          <a:endParaRPr lang="en-IN" sz="1600"/>
        </a:p>
      </dgm:t>
    </dgm:pt>
    <dgm:pt modelId="{86008456-5B0A-445C-B8CD-43FE394B0A78}" type="sibTrans" cxnId="{48080483-864A-44C5-923E-FE46A2F24BD0}">
      <dgm:prSet/>
      <dgm:spPr/>
      <dgm:t>
        <a:bodyPr/>
        <a:lstStyle/>
        <a:p>
          <a:endParaRPr lang="en-IN" sz="1600"/>
        </a:p>
      </dgm:t>
    </dgm:pt>
    <dgm:pt modelId="{9A954D26-D12D-4E9A-AF7F-24C52E2EFD5A}">
      <dgm:prSet custT="1"/>
      <dgm:spPr/>
      <dgm:t>
        <a:bodyPr/>
        <a:lstStyle/>
        <a:p>
          <a:r>
            <a:rPr lang="en-IN" sz="1600" dirty="0"/>
            <a:t>HEI Calculation</a:t>
          </a:r>
        </a:p>
      </dgm:t>
    </dgm:pt>
    <dgm:pt modelId="{EE820965-A947-42EA-B53D-37724F045201}" type="parTrans" cxnId="{0F3D1A80-4C87-45C0-89B4-1F0AB8DFD4EC}">
      <dgm:prSet/>
      <dgm:spPr/>
      <dgm:t>
        <a:bodyPr/>
        <a:lstStyle/>
        <a:p>
          <a:endParaRPr lang="en-IN" sz="1600"/>
        </a:p>
      </dgm:t>
    </dgm:pt>
    <dgm:pt modelId="{105893CE-F25F-47A6-B09E-205531A11166}" type="sibTrans" cxnId="{0F3D1A80-4C87-45C0-89B4-1F0AB8DFD4EC}">
      <dgm:prSet/>
      <dgm:spPr/>
      <dgm:t>
        <a:bodyPr/>
        <a:lstStyle/>
        <a:p>
          <a:endParaRPr lang="en-IN" sz="1600"/>
        </a:p>
      </dgm:t>
    </dgm:pt>
    <dgm:pt modelId="{5FEB187E-1CE5-4147-A450-3D579DEF2231}">
      <dgm:prSet custT="1"/>
      <dgm:spPr/>
      <dgm:t>
        <a:bodyPr/>
        <a:lstStyle/>
        <a:p>
          <a:r>
            <a:rPr lang="en-IN" sz="1600" dirty="0"/>
            <a:t>Aging Factor Adjustment</a:t>
          </a:r>
        </a:p>
      </dgm:t>
    </dgm:pt>
    <dgm:pt modelId="{D04CD441-85BA-4614-88EA-8F2132823A8C}" type="parTrans" cxnId="{96D51225-7C0A-46A1-B551-55DE598287AD}">
      <dgm:prSet/>
      <dgm:spPr/>
      <dgm:t>
        <a:bodyPr/>
        <a:lstStyle/>
        <a:p>
          <a:endParaRPr lang="en-IN" sz="1600"/>
        </a:p>
      </dgm:t>
    </dgm:pt>
    <dgm:pt modelId="{DB37CAF3-7DD6-487C-9AAA-C1859B22A063}" type="sibTrans" cxnId="{96D51225-7C0A-46A1-B551-55DE598287AD}">
      <dgm:prSet/>
      <dgm:spPr/>
      <dgm:t>
        <a:bodyPr/>
        <a:lstStyle/>
        <a:p>
          <a:endParaRPr lang="en-IN" sz="1600"/>
        </a:p>
      </dgm:t>
    </dgm:pt>
    <dgm:pt modelId="{FCA02265-25EF-48EE-B18F-6B41A6EBB5ED}">
      <dgm:prSet custT="1"/>
      <dgm:spPr/>
      <dgm:t>
        <a:bodyPr/>
        <a:lstStyle/>
        <a:p>
          <a:r>
            <a:rPr lang="en-IN" sz="1600" dirty="0"/>
            <a:t>PCI Calculation (HEI + Leakage + Aging Factors)</a:t>
          </a:r>
        </a:p>
      </dgm:t>
    </dgm:pt>
    <dgm:pt modelId="{F9945344-99E4-4AFD-9AED-74AAC18FB7DA}" type="parTrans" cxnId="{C867E06E-FCA6-4E78-A6EC-AF62E09DE987}">
      <dgm:prSet/>
      <dgm:spPr/>
      <dgm:t>
        <a:bodyPr/>
        <a:lstStyle/>
        <a:p>
          <a:endParaRPr lang="en-IN" sz="1600"/>
        </a:p>
      </dgm:t>
    </dgm:pt>
    <dgm:pt modelId="{E845899C-F3E1-46AF-91D4-104B4389CF09}" type="sibTrans" cxnId="{C867E06E-FCA6-4E78-A6EC-AF62E09DE987}">
      <dgm:prSet/>
      <dgm:spPr/>
      <dgm:t>
        <a:bodyPr/>
        <a:lstStyle/>
        <a:p>
          <a:endParaRPr lang="en-IN" sz="1600"/>
        </a:p>
      </dgm:t>
    </dgm:pt>
    <dgm:pt modelId="{70B42280-0CFF-46C1-B651-00942F3A1BFC}">
      <dgm:prSet custT="1"/>
      <dgm:spPr/>
      <dgm:t>
        <a:bodyPr/>
        <a:lstStyle/>
        <a:p>
          <a:r>
            <a:rPr lang="en-IN" sz="1600" dirty="0"/>
            <a:t>Risk Categorization (Safe / Moderate / Retrofit / Unsafe)</a:t>
          </a:r>
        </a:p>
      </dgm:t>
    </dgm:pt>
    <dgm:pt modelId="{2E71BF9A-1B0D-49F8-B47B-FD928B9EF497}" type="parTrans" cxnId="{3000759A-F8FF-410B-8AC5-D43A02B534B3}">
      <dgm:prSet/>
      <dgm:spPr/>
      <dgm:t>
        <a:bodyPr/>
        <a:lstStyle/>
        <a:p>
          <a:endParaRPr lang="en-IN" sz="1600"/>
        </a:p>
      </dgm:t>
    </dgm:pt>
    <dgm:pt modelId="{8FD11B83-97BC-4C86-944C-134E3945190C}" type="sibTrans" cxnId="{3000759A-F8FF-410B-8AC5-D43A02B534B3}">
      <dgm:prSet/>
      <dgm:spPr/>
      <dgm:t>
        <a:bodyPr/>
        <a:lstStyle/>
        <a:p>
          <a:endParaRPr lang="en-IN" sz="1600"/>
        </a:p>
      </dgm:t>
    </dgm:pt>
    <dgm:pt modelId="{533E6DAF-2EE2-4138-9108-3DA5655848A3}" type="pres">
      <dgm:prSet presAssocID="{40652D73-7560-489E-A33D-96C0A3AD68C8}" presName="linearFlow" presStyleCnt="0">
        <dgm:presLayoutVars>
          <dgm:dir/>
          <dgm:animLvl val="lvl"/>
          <dgm:resizeHandles val="exact"/>
        </dgm:presLayoutVars>
      </dgm:prSet>
      <dgm:spPr/>
    </dgm:pt>
    <dgm:pt modelId="{1D7D3CBF-9E21-493C-8A31-461690C02C2A}" type="pres">
      <dgm:prSet presAssocID="{A2E80AA5-1637-45A5-BAFE-4AEEB5C24DB2}" presName="composite" presStyleCnt="0"/>
      <dgm:spPr/>
    </dgm:pt>
    <dgm:pt modelId="{ECE8ACCF-C172-4A1E-AE64-15919E0F59AD}" type="pres">
      <dgm:prSet presAssocID="{A2E80AA5-1637-45A5-BAFE-4AEEB5C24DB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F51BF10-DFF6-4F96-89D4-8615F3755E25}" type="pres">
      <dgm:prSet presAssocID="{A2E80AA5-1637-45A5-BAFE-4AEEB5C24DB2}" presName="descendantText" presStyleLbl="alignAcc1" presStyleIdx="0" presStyleCnt="3">
        <dgm:presLayoutVars>
          <dgm:bulletEnabled val="1"/>
        </dgm:presLayoutVars>
      </dgm:prSet>
      <dgm:spPr/>
    </dgm:pt>
    <dgm:pt modelId="{7D4AA172-B44C-4A18-8E25-AB497E4895F7}" type="pres">
      <dgm:prSet presAssocID="{FFFCE170-1408-4BB7-903D-E4F479196D2C}" presName="sp" presStyleCnt="0"/>
      <dgm:spPr/>
    </dgm:pt>
    <dgm:pt modelId="{E4A54953-0C4B-4187-8C05-18896BF64364}" type="pres">
      <dgm:prSet presAssocID="{2D285BE0-22E9-44BE-AEE6-39F217ADDC81}" presName="composite" presStyleCnt="0"/>
      <dgm:spPr/>
    </dgm:pt>
    <dgm:pt modelId="{E83481CE-CA2C-4658-A150-8E65D285B772}" type="pres">
      <dgm:prSet presAssocID="{2D285BE0-22E9-44BE-AEE6-39F217ADDC8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8FF5148-A726-4687-8975-306243368C14}" type="pres">
      <dgm:prSet presAssocID="{2D285BE0-22E9-44BE-AEE6-39F217ADDC81}" presName="descendantText" presStyleLbl="alignAcc1" presStyleIdx="1" presStyleCnt="3">
        <dgm:presLayoutVars>
          <dgm:bulletEnabled val="1"/>
        </dgm:presLayoutVars>
      </dgm:prSet>
      <dgm:spPr/>
    </dgm:pt>
    <dgm:pt modelId="{103E021F-C9B8-48AC-AB01-1AD51B797D95}" type="pres">
      <dgm:prSet presAssocID="{2C4BF51B-8D79-476A-9883-F0E865ABD3FC}" presName="sp" presStyleCnt="0"/>
      <dgm:spPr/>
    </dgm:pt>
    <dgm:pt modelId="{444C5D4C-7A4A-4980-9D4E-664C74C6A3CF}" type="pres">
      <dgm:prSet presAssocID="{D846FD46-F328-443D-942D-D4914D227B74}" presName="composite" presStyleCnt="0"/>
      <dgm:spPr/>
    </dgm:pt>
    <dgm:pt modelId="{22C77B2F-C958-470E-A3E8-C6A5D9982FB0}" type="pres">
      <dgm:prSet presAssocID="{D846FD46-F328-443D-942D-D4914D227B7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5CB3CD8-C077-4B16-9E02-CCB26381743A}" type="pres">
      <dgm:prSet presAssocID="{D846FD46-F328-443D-942D-D4914D227B7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F0FD503-B9EE-4105-9ECE-A88A84A33050}" type="presOf" srcId="{10C42830-1E02-4D8C-BDD0-C1C433BFCD0E}" destId="{CF51BF10-DFF6-4F96-89D4-8615F3755E25}" srcOrd="0" destOrd="1" presId="urn:microsoft.com/office/officeart/2005/8/layout/chevron2"/>
    <dgm:cxn modelId="{BDE0FB05-B673-4852-B6CD-CC1A124EF28B}" srcId="{40652D73-7560-489E-A33D-96C0A3AD68C8}" destId="{A2E80AA5-1637-45A5-BAFE-4AEEB5C24DB2}" srcOrd="0" destOrd="0" parTransId="{21025CA5-8D14-49FA-BE58-BBB3D00DCBEE}" sibTransId="{FFFCE170-1408-4BB7-903D-E4F479196D2C}"/>
    <dgm:cxn modelId="{5779A007-E0AB-48BA-BE3B-687FF623D61C}" type="presOf" srcId="{A2E80AA5-1637-45A5-BAFE-4AEEB5C24DB2}" destId="{ECE8ACCF-C172-4A1E-AE64-15919E0F59AD}" srcOrd="0" destOrd="0" presId="urn:microsoft.com/office/officeart/2005/8/layout/chevron2"/>
    <dgm:cxn modelId="{94E14210-F220-42CE-8EB8-76E176910384}" type="presOf" srcId="{D846FD46-F328-443D-942D-D4914D227B74}" destId="{22C77B2F-C958-470E-A3E8-C6A5D9982FB0}" srcOrd="0" destOrd="0" presId="urn:microsoft.com/office/officeart/2005/8/layout/chevron2"/>
    <dgm:cxn modelId="{F50DB920-D91B-48FB-94B8-DE2944A61F9C}" type="presOf" srcId="{4151F215-B821-44B1-A51F-8ABC922627F6}" destId="{CF51BF10-DFF6-4F96-89D4-8615F3755E25}" srcOrd="0" destOrd="2" presId="urn:microsoft.com/office/officeart/2005/8/layout/chevron2"/>
    <dgm:cxn modelId="{96D51225-7C0A-46A1-B551-55DE598287AD}" srcId="{2D285BE0-22E9-44BE-AEE6-39F217ADDC81}" destId="{5FEB187E-1CE5-4147-A450-3D579DEF2231}" srcOrd="2" destOrd="0" parTransId="{D04CD441-85BA-4614-88EA-8F2132823A8C}" sibTransId="{DB37CAF3-7DD6-487C-9AAA-C1859B22A063}"/>
    <dgm:cxn modelId="{89F1182D-275D-41C9-A4C0-BAE4E32CB934}" type="presOf" srcId="{70B42280-0CFF-46C1-B651-00942F3A1BFC}" destId="{F5CB3CD8-C077-4B16-9E02-CCB26381743A}" srcOrd="0" destOrd="1" presId="urn:microsoft.com/office/officeart/2005/8/layout/chevron2"/>
    <dgm:cxn modelId="{99B63B37-C930-4A59-B526-5955E2365DB0}" type="presOf" srcId="{40652D73-7560-489E-A33D-96C0A3AD68C8}" destId="{533E6DAF-2EE2-4138-9108-3DA5655848A3}" srcOrd="0" destOrd="0" presId="urn:microsoft.com/office/officeart/2005/8/layout/chevron2"/>
    <dgm:cxn modelId="{41671541-DA4D-4F7D-949D-8E6DF7FBC307}" type="presOf" srcId="{9A954D26-D12D-4E9A-AF7F-24C52E2EFD5A}" destId="{78FF5148-A726-4687-8975-306243368C14}" srcOrd="0" destOrd="1" presId="urn:microsoft.com/office/officeart/2005/8/layout/chevron2"/>
    <dgm:cxn modelId="{9E5E0863-9D3B-4023-A4FF-064A822A0271}" srcId="{A2E80AA5-1637-45A5-BAFE-4AEEB5C24DB2}" destId="{10C42830-1E02-4D8C-BDD0-C1C433BFCD0E}" srcOrd="1" destOrd="0" parTransId="{D0025A2B-5049-48DD-93F2-F2B838BE9885}" sibTransId="{9937E8AE-5E08-4DD9-91DE-F4D4AADAAA4A}"/>
    <dgm:cxn modelId="{C867E06E-FCA6-4E78-A6EC-AF62E09DE987}" srcId="{D846FD46-F328-443D-942D-D4914D227B74}" destId="{FCA02265-25EF-48EE-B18F-6B41A6EBB5ED}" srcOrd="0" destOrd="0" parTransId="{F9945344-99E4-4AFD-9AED-74AAC18FB7DA}" sibTransId="{E845899C-F3E1-46AF-91D4-104B4389CF09}"/>
    <dgm:cxn modelId="{0F3D1A80-4C87-45C0-89B4-1F0AB8DFD4EC}" srcId="{2D285BE0-22E9-44BE-AEE6-39F217ADDC81}" destId="{9A954D26-D12D-4E9A-AF7F-24C52E2EFD5A}" srcOrd="1" destOrd="0" parTransId="{EE820965-A947-42EA-B53D-37724F045201}" sibTransId="{105893CE-F25F-47A6-B09E-205531A11166}"/>
    <dgm:cxn modelId="{B8A01F81-03FA-445E-87A3-4DE78E7DEE39}" srcId="{A2E80AA5-1637-45A5-BAFE-4AEEB5C24DB2}" destId="{6AA3BFEF-42F6-4481-9D91-695A41F10508}" srcOrd="0" destOrd="0" parTransId="{1B2E0A04-078E-4A85-968B-6F511BD4BE4A}" sibTransId="{642FF072-C51C-4117-9833-B410756A9531}"/>
    <dgm:cxn modelId="{48080483-864A-44C5-923E-FE46A2F24BD0}" srcId="{2D285BE0-22E9-44BE-AEE6-39F217ADDC81}" destId="{7C322388-93E8-4EC8-B331-7EC3FC8E03BE}" srcOrd="0" destOrd="0" parTransId="{D1D033A6-505E-4597-BDE9-ACC064AEA345}" sibTransId="{86008456-5B0A-445C-B8CD-43FE394B0A78}"/>
    <dgm:cxn modelId="{47C8BC8D-9974-4947-9265-2AED249A8B7D}" type="presOf" srcId="{6AA3BFEF-42F6-4481-9D91-695A41F10508}" destId="{CF51BF10-DFF6-4F96-89D4-8615F3755E25}" srcOrd="0" destOrd="0" presId="urn:microsoft.com/office/officeart/2005/8/layout/chevron2"/>
    <dgm:cxn modelId="{6303FB94-2DAB-4E5B-B503-4D12AAD5FF56}" type="presOf" srcId="{7C322388-93E8-4EC8-B331-7EC3FC8E03BE}" destId="{78FF5148-A726-4687-8975-306243368C14}" srcOrd="0" destOrd="0" presId="urn:microsoft.com/office/officeart/2005/8/layout/chevron2"/>
    <dgm:cxn modelId="{3000759A-F8FF-410B-8AC5-D43A02B534B3}" srcId="{D846FD46-F328-443D-942D-D4914D227B74}" destId="{70B42280-0CFF-46C1-B651-00942F3A1BFC}" srcOrd="1" destOrd="0" parTransId="{2E71BF9A-1B0D-49F8-B47B-FD928B9EF497}" sibTransId="{8FD11B83-97BC-4C86-944C-134E3945190C}"/>
    <dgm:cxn modelId="{DB310AAC-C2E6-4B1D-B446-714EB67CF912}" type="presOf" srcId="{FCA02265-25EF-48EE-B18F-6B41A6EBB5ED}" destId="{F5CB3CD8-C077-4B16-9E02-CCB26381743A}" srcOrd="0" destOrd="0" presId="urn:microsoft.com/office/officeart/2005/8/layout/chevron2"/>
    <dgm:cxn modelId="{995B38BB-F6FD-4493-8FBF-558905C156FF}" type="presOf" srcId="{5FEB187E-1CE5-4147-A450-3D579DEF2231}" destId="{78FF5148-A726-4687-8975-306243368C14}" srcOrd="0" destOrd="2" presId="urn:microsoft.com/office/officeart/2005/8/layout/chevron2"/>
    <dgm:cxn modelId="{019452BC-AC8B-49FC-804D-A0837FD98955}" srcId="{40652D73-7560-489E-A33D-96C0A3AD68C8}" destId="{D846FD46-F328-443D-942D-D4914D227B74}" srcOrd="2" destOrd="0" parTransId="{FE68C61D-C889-4AC5-9C13-8FF00BDA56C9}" sibTransId="{0DB2D64E-A0A2-473F-85D1-449E7DD0E2A5}"/>
    <dgm:cxn modelId="{0CAEEAE0-C7B7-4A82-A1EE-0A58A9CE6FA3}" type="presOf" srcId="{2D285BE0-22E9-44BE-AEE6-39F217ADDC81}" destId="{E83481CE-CA2C-4658-A150-8E65D285B772}" srcOrd="0" destOrd="0" presId="urn:microsoft.com/office/officeart/2005/8/layout/chevron2"/>
    <dgm:cxn modelId="{8548BBFB-06F7-4095-890E-B8414B9451B0}" srcId="{A2E80AA5-1637-45A5-BAFE-4AEEB5C24DB2}" destId="{4151F215-B821-44B1-A51F-8ABC922627F6}" srcOrd="2" destOrd="0" parTransId="{78C6AC03-8552-4A68-B895-FE0A2D4902F4}" sibTransId="{A55BEEAE-303D-436B-B40E-A47698374657}"/>
    <dgm:cxn modelId="{8B2CAEFE-810E-41B2-B26D-2B9D00BC284F}" srcId="{40652D73-7560-489E-A33D-96C0A3AD68C8}" destId="{2D285BE0-22E9-44BE-AEE6-39F217ADDC81}" srcOrd="1" destOrd="0" parTransId="{48BECE42-A65F-4B81-BAD6-FCDAAB48F43F}" sibTransId="{2C4BF51B-8D79-476A-9883-F0E865ABD3FC}"/>
    <dgm:cxn modelId="{2F0E10D1-B6B8-4113-95C3-3500E8605EC8}" type="presParOf" srcId="{533E6DAF-2EE2-4138-9108-3DA5655848A3}" destId="{1D7D3CBF-9E21-493C-8A31-461690C02C2A}" srcOrd="0" destOrd="0" presId="urn:microsoft.com/office/officeart/2005/8/layout/chevron2"/>
    <dgm:cxn modelId="{BE8BA5CD-3BB7-4167-B9E0-EA1AFD5F84E8}" type="presParOf" srcId="{1D7D3CBF-9E21-493C-8A31-461690C02C2A}" destId="{ECE8ACCF-C172-4A1E-AE64-15919E0F59AD}" srcOrd="0" destOrd="0" presId="urn:microsoft.com/office/officeart/2005/8/layout/chevron2"/>
    <dgm:cxn modelId="{23A9EAFC-E155-46B6-B0A3-DDAF8E0B034F}" type="presParOf" srcId="{1D7D3CBF-9E21-493C-8A31-461690C02C2A}" destId="{CF51BF10-DFF6-4F96-89D4-8615F3755E25}" srcOrd="1" destOrd="0" presId="urn:microsoft.com/office/officeart/2005/8/layout/chevron2"/>
    <dgm:cxn modelId="{F832BAB0-DC9D-442F-BCAD-86B479552597}" type="presParOf" srcId="{533E6DAF-2EE2-4138-9108-3DA5655848A3}" destId="{7D4AA172-B44C-4A18-8E25-AB497E4895F7}" srcOrd="1" destOrd="0" presId="urn:microsoft.com/office/officeart/2005/8/layout/chevron2"/>
    <dgm:cxn modelId="{CCDB8482-1B22-48FF-B02C-E53BB7FAAE5A}" type="presParOf" srcId="{533E6DAF-2EE2-4138-9108-3DA5655848A3}" destId="{E4A54953-0C4B-4187-8C05-18896BF64364}" srcOrd="2" destOrd="0" presId="urn:microsoft.com/office/officeart/2005/8/layout/chevron2"/>
    <dgm:cxn modelId="{2E73B850-6D16-40CE-A5DA-C2E5E34E2704}" type="presParOf" srcId="{E4A54953-0C4B-4187-8C05-18896BF64364}" destId="{E83481CE-CA2C-4658-A150-8E65D285B772}" srcOrd="0" destOrd="0" presId="urn:microsoft.com/office/officeart/2005/8/layout/chevron2"/>
    <dgm:cxn modelId="{3F077AC2-F99A-42BF-9868-6420BCD97146}" type="presParOf" srcId="{E4A54953-0C4B-4187-8C05-18896BF64364}" destId="{78FF5148-A726-4687-8975-306243368C14}" srcOrd="1" destOrd="0" presId="urn:microsoft.com/office/officeart/2005/8/layout/chevron2"/>
    <dgm:cxn modelId="{38097F69-D4B6-403C-BFCE-15CDE737731B}" type="presParOf" srcId="{533E6DAF-2EE2-4138-9108-3DA5655848A3}" destId="{103E021F-C9B8-48AC-AB01-1AD51B797D95}" srcOrd="3" destOrd="0" presId="urn:microsoft.com/office/officeart/2005/8/layout/chevron2"/>
    <dgm:cxn modelId="{7EF855B3-B880-4A7A-A320-C289CCF5A1DA}" type="presParOf" srcId="{533E6DAF-2EE2-4138-9108-3DA5655848A3}" destId="{444C5D4C-7A4A-4980-9D4E-664C74C6A3CF}" srcOrd="4" destOrd="0" presId="urn:microsoft.com/office/officeart/2005/8/layout/chevron2"/>
    <dgm:cxn modelId="{74D1EBE4-124B-452E-9B16-427504460292}" type="presParOf" srcId="{444C5D4C-7A4A-4980-9D4E-664C74C6A3CF}" destId="{22C77B2F-C958-470E-A3E8-C6A5D9982FB0}" srcOrd="0" destOrd="0" presId="urn:microsoft.com/office/officeart/2005/8/layout/chevron2"/>
    <dgm:cxn modelId="{B929C6F1-D79E-412F-BC77-339E64C6C982}" type="presParOf" srcId="{444C5D4C-7A4A-4980-9D4E-664C74C6A3CF}" destId="{F5CB3CD8-C077-4B16-9E02-CCB26381743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8ACCF-C172-4A1E-AE64-15919E0F59AD}">
      <dsp:nvSpPr>
        <dsp:cNvPr id="0" name=""/>
        <dsp:cNvSpPr/>
      </dsp:nvSpPr>
      <dsp:spPr>
        <a:xfrm rot="5400000">
          <a:off x="-241330" y="244413"/>
          <a:ext cx="1608871" cy="112620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Diffusion Analysis</a:t>
          </a:r>
          <a:endParaRPr lang="en-IN" sz="1600" kern="1200" dirty="0"/>
        </a:p>
      </dsp:txBody>
      <dsp:txXfrm rot="-5400000">
        <a:off x="2" y="566187"/>
        <a:ext cx="1126209" cy="482662"/>
      </dsp:txXfrm>
    </dsp:sp>
    <dsp:sp modelId="{CF51BF10-DFF6-4F96-89D4-8615F3755E25}">
      <dsp:nvSpPr>
        <dsp:cNvPr id="0" name=""/>
        <dsp:cNvSpPr/>
      </dsp:nvSpPr>
      <dsp:spPr>
        <a:xfrm rot="5400000">
          <a:off x="2950998" y="-1821706"/>
          <a:ext cx="1046316" cy="46958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Hydrogen Diffusion Modelling for Steel, Iron and HDPE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Steady-State Flux &amp; Hydrogen Uptake Calculation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Leakage Rate Estimation</a:t>
          </a:r>
        </a:p>
      </dsp:txBody>
      <dsp:txXfrm rot="-5400000">
        <a:off x="1126210" y="54159"/>
        <a:ext cx="4644816" cy="944162"/>
      </dsp:txXfrm>
    </dsp:sp>
    <dsp:sp modelId="{E83481CE-CA2C-4658-A150-8E65D285B772}">
      <dsp:nvSpPr>
        <dsp:cNvPr id="0" name=""/>
        <dsp:cNvSpPr/>
      </dsp:nvSpPr>
      <dsp:spPr>
        <a:xfrm rot="5400000">
          <a:off x="-241330" y="1659394"/>
          <a:ext cx="1608871" cy="1126209"/>
        </a:xfrm>
        <a:prstGeom prst="chevron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Material Degradation Analysis</a:t>
          </a:r>
        </a:p>
      </dsp:txBody>
      <dsp:txXfrm rot="-5400000">
        <a:off x="2" y="1981168"/>
        <a:ext cx="1126209" cy="482662"/>
      </dsp:txXfrm>
    </dsp:sp>
    <dsp:sp modelId="{78FF5148-A726-4687-8975-306243368C14}">
      <dsp:nvSpPr>
        <dsp:cNvPr id="0" name=""/>
        <dsp:cNvSpPr/>
      </dsp:nvSpPr>
      <dsp:spPr>
        <a:xfrm rot="5400000">
          <a:off x="2951273" y="-406999"/>
          <a:ext cx="1045766" cy="46958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Fracture Toughness Degradation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HEI Calculation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Aging Factor Adjustment</a:t>
          </a:r>
        </a:p>
      </dsp:txBody>
      <dsp:txXfrm rot="-5400000">
        <a:off x="1126210" y="1469114"/>
        <a:ext cx="4644843" cy="943666"/>
      </dsp:txXfrm>
    </dsp:sp>
    <dsp:sp modelId="{22C77B2F-C958-470E-A3E8-C6A5D9982FB0}">
      <dsp:nvSpPr>
        <dsp:cNvPr id="0" name=""/>
        <dsp:cNvSpPr/>
      </dsp:nvSpPr>
      <dsp:spPr>
        <a:xfrm rot="5400000">
          <a:off x="-241330" y="3074375"/>
          <a:ext cx="1608871" cy="1126209"/>
        </a:xfrm>
        <a:prstGeom prst="chevron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Risk Scoring</a:t>
          </a:r>
        </a:p>
      </dsp:txBody>
      <dsp:txXfrm rot="-5400000">
        <a:off x="2" y="3396149"/>
        <a:ext cx="1126209" cy="482662"/>
      </dsp:txXfrm>
    </dsp:sp>
    <dsp:sp modelId="{F5CB3CD8-C077-4B16-9E02-CCB26381743A}">
      <dsp:nvSpPr>
        <dsp:cNvPr id="0" name=""/>
        <dsp:cNvSpPr/>
      </dsp:nvSpPr>
      <dsp:spPr>
        <a:xfrm rot="5400000">
          <a:off x="2951273" y="1007981"/>
          <a:ext cx="1045766" cy="46958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PCI Calculation (HEI + Leakage + Aging Factors)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Risk Categorization (Safe / Moderate / Retrofit / Unsafe)</a:t>
          </a:r>
        </a:p>
      </dsp:txBody>
      <dsp:txXfrm rot="-5400000">
        <a:off x="1126210" y="2884094"/>
        <a:ext cx="4644843" cy="943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8FCEA-F3BC-41BC-90A5-1BB434BD0D59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24F1E-80AE-4787-A875-923310D92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8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embrittlement, leakage, and 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24F1E-80AE-4787-A875-923310D9249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237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Lower PCI → More compatible; Higher PCI → More risky.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24F1E-80AE-4787-A875-923310D9249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480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Weights are assigned based on importance to failure risk.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24F1E-80AE-4787-A875-923310D9249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620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 H degradation due to H2 exposure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24F1E-80AE-4787-A875-923310D9249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88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: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8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079712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630585"/>
            <a:ext cx="3874959" cy="6549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/>
        </p:nvCxnSpPr>
        <p:spPr>
          <a:xfrm>
            <a:off x="1066800" y="4793201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9" y="1872928"/>
            <a:ext cx="6489977" cy="23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d, Bullets,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64903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05560"/>
            <a:ext cx="2603008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D28B0AA-D819-554A-B331-0F72C78849D5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537713" y="1305561"/>
            <a:ext cx="2587487" cy="2159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28A1CAF-A569-4347-A007-3D6D57007AB9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8537713" y="3560870"/>
            <a:ext cx="2587487" cy="2159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B1A83-7D9A-E342-9B99-D348B96AC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65308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d, Bullets,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531C8BE-6ABE-214F-8028-590E3C25CAE7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4778901" y="229660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B1A83-7D9A-E342-9B99-D348B96AC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10058400" cy="44726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1-Line Headline Here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D8F3715-7867-1F43-B566-63242F352584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919222" y="229660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7EC303E-81FB-C242-BD4C-8F8BB6D8767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7638580" y="229660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92A7FDB-6DBD-8649-BF55-E933B4AAC1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19222" y="5106554"/>
            <a:ext cx="2603008" cy="6166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 b="1" i="0">
                <a:solidFill>
                  <a:srgbClr val="AB1500"/>
                </a:solidFill>
                <a:latin typeface="Georgia" panose="02040502050405020303" pitchFamily="18" charset="0"/>
              </a:defRPr>
            </a:lvl1pPr>
            <a:lvl2pPr marL="9525" indent="0" algn="ctr">
              <a:buNone/>
              <a:tabLst/>
              <a:defRPr sz="1400">
                <a:latin typeface="Georgia" panose="02040502050405020303" pitchFamily="18" charset="0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DE75D71-26B1-294F-A502-EA1664F76E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8375" y="5107305"/>
            <a:ext cx="2603500" cy="615898"/>
          </a:xfrm>
          <a:prstGeom prst="rect">
            <a:avLst/>
          </a:prstGeom>
        </p:spPr>
        <p:txBody>
          <a:bodyPr lIns="0" tIns="0" rIns="0" bIns="0"/>
          <a:lstStyle>
            <a:lvl1pPr marL="11113" indent="0" algn="ctr">
              <a:buNone/>
              <a:tabLst/>
              <a:defRPr sz="1600" b="1">
                <a:solidFill>
                  <a:srgbClr val="AB1500"/>
                </a:solidFill>
                <a:latin typeface="Georgia" panose="02040502050405020303" pitchFamily="18" charset="0"/>
              </a:defRPr>
            </a:lvl1pPr>
            <a:lvl2pPr marL="11113" indent="0" algn="ctr">
              <a:buNone/>
              <a:tabLst/>
              <a:defRPr sz="1400">
                <a:latin typeface="Georgia" panose="02040502050405020303" pitchFamily="18" charset="0"/>
              </a:defRPr>
            </a:lvl2pPr>
            <a:lvl3pPr marL="914400" indent="0">
              <a:buNone/>
              <a:defRPr>
                <a:latin typeface="Georgia" panose="02040502050405020303" pitchFamily="18" charset="0"/>
              </a:defRPr>
            </a:lvl3pPr>
            <a:lvl4pPr marL="1371600" indent="0">
              <a:buNone/>
              <a:defRPr>
                <a:latin typeface="Georgia" panose="02040502050405020303" pitchFamily="18" charset="0"/>
              </a:defRPr>
            </a:lvl4pPr>
            <a:lvl5pPr marL="1828800" indent="0">
              <a:buNone/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EB52CBA0-BA28-E149-999E-2EA8CB1493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3495" y="5107305"/>
            <a:ext cx="2603500" cy="615898"/>
          </a:xfrm>
          <a:prstGeom prst="rect">
            <a:avLst/>
          </a:prstGeom>
        </p:spPr>
        <p:txBody>
          <a:bodyPr lIns="0" tIns="0" rIns="0" bIns="0"/>
          <a:lstStyle>
            <a:lvl1pPr marL="11113" indent="0" algn="ctr">
              <a:buNone/>
              <a:tabLst/>
              <a:defRPr sz="1600" b="1">
                <a:solidFill>
                  <a:srgbClr val="AB1500"/>
                </a:solidFill>
                <a:latin typeface="Georgia" panose="02040502050405020303" pitchFamily="18" charset="0"/>
              </a:defRPr>
            </a:lvl1pPr>
            <a:lvl2pPr marL="11113" indent="0" algn="ctr">
              <a:buNone/>
              <a:tabLst/>
              <a:defRPr sz="1400">
                <a:latin typeface="Georgia" panose="02040502050405020303" pitchFamily="18" charset="0"/>
              </a:defRPr>
            </a:lvl2pPr>
            <a:lvl3pPr marL="914400" indent="0">
              <a:buNone/>
              <a:defRPr>
                <a:latin typeface="Georgia" panose="02040502050405020303" pitchFamily="18" charset="0"/>
              </a:defRPr>
            </a:lvl3pPr>
            <a:lvl4pPr marL="1371600" indent="0">
              <a:buNone/>
              <a:defRPr>
                <a:latin typeface="Georgia" panose="02040502050405020303" pitchFamily="18" charset="0"/>
              </a:defRPr>
            </a:lvl4pPr>
            <a:lvl5pPr marL="1828800" indent="0">
              <a:buNone/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27865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C01D404-17C7-6C4D-88CA-3C7C83F5CEB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212245" y="0"/>
            <a:ext cx="117580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02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5"/>
            <a:ext cx="10058400" cy="6166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Photo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66800" y="1295400"/>
            <a:ext cx="10058400" cy="4087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65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6"/>
            <a:ext cx="4926496" cy="3454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Short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66800" y="1295400"/>
            <a:ext cx="4926496" cy="4087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CA04F4B-05F0-FC4A-AF12-099FD6CA988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185452" y="1295400"/>
            <a:ext cx="4926496" cy="4087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87D7A-CCD4-2149-B9B7-119A9E71CE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5452" y="5493336"/>
            <a:ext cx="4939748" cy="345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Caption Here</a:t>
            </a:r>
          </a:p>
        </p:txBody>
      </p:sp>
    </p:spTree>
    <p:extLst>
      <p:ext uri="{BB962C8B-B14F-4D97-AF65-F5344CB8AC3E}">
        <p14:creationId xmlns:p14="http://schemas.microsoft.com/office/powerpoint/2010/main" val="185091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: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54579-7F16-DC40-991D-71D97A52E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222" y="1383120"/>
            <a:ext cx="9181578" cy="29646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ts val="5500"/>
              </a:lnSpc>
              <a:defRPr sz="6500" b="1" i="0">
                <a:solidFill>
                  <a:schemeClr val="bg1"/>
                </a:solidFill>
                <a:latin typeface="Verdana Bold"/>
              </a:defRPr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PRESENTATION NAME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4655811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5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9BAF-7D99-A249-AFC7-E47DCB50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6320" y="136144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1-Line Headline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19012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AAA66-D45D-F344-B196-AC141CC3F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84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22C38A-E007-7044-A3C4-89DAFBD2AF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4092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7660A8-5A24-9242-8993-914FC07FC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6320" y="136144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1-Line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98411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6722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226C5F-8B57-A24B-B185-22B41FDD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49389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70786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43F018-346F-8048-9611-88C8A9C8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72833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Line 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703890"/>
            <a:ext cx="4533900" cy="277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4250903-B030-CF43-AE7E-EE2BBCEB42E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9" y="2703890"/>
            <a:ext cx="5271052" cy="2990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B192BA-045B-C84C-A282-DFA15F466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348889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6193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8" y="1305339"/>
            <a:ext cx="5271052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EBC2C5-6FE6-D04D-B1F3-21C30C798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3001301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d, Bullets,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6193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537712" y="1315499"/>
            <a:ext cx="2587487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15499"/>
            <a:ext cx="2589575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482A70-B2D2-524C-9B65-16C829D5B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121491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3A6E-17FB-0B44-86DE-DACABB0A1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tint val="75000"/>
                  </a:schemeClr>
                </a:solidFill>
                <a:latin typeface="Georgia Bold" panose="02040502050405020303" pitchFamily="18" charset="0"/>
              </a:defRPr>
            </a:lvl1pPr>
          </a:lstStyle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0FC680-BCA4-DA4A-9A1F-DC208AC0EC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5699" y="0"/>
            <a:ext cx="21630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5E99B1-C4F1-1540-A13C-B1992CB835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21630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C55571-0A5A-D246-AF01-A70D3543FB5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800" y="381250"/>
            <a:ext cx="2609241" cy="4409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F26E46-FAD2-8547-891D-91EB61F1B1F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800" y="6162805"/>
            <a:ext cx="1021875" cy="37610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A43318-4440-544C-AE8C-40AD793C5E00}"/>
              </a:ext>
            </a:extLst>
          </p:cNvPr>
          <p:cNvCxnSpPr/>
          <p:nvPr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04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2">
          <p15:clr>
            <a:srgbClr val="F26B43"/>
          </p15:clr>
        </p15:guide>
        <p15:guide id="2" pos="7008">
          <p15:clr>
            <a:srgbClr val="F26B43"/>
          </p15:clr>
        </p15:guide>
        <p15:guide id="3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en16217255" TargetMode="External"/><Relationship Id="rId2" Type="http://schemas.openxmlformats.org/officeDocument/2006/relationships/hyperlink" Target="https://doi.org/10.1016/0001-6160(70)90078-7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787D-2CEA-D126-8BFD-8425BFD9D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Hydrogen Risk Mapping and Material Compatibility Modelling in Urban Pipeline Networks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573F7-6B1B-9F6E-CDDD-9852CF0EC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492325"/>
            <a:ext cx="9144000" cy="982555"/>
          </a:xfrm>
        </p:spPr>
        <p:txBody>
          <a:bodyPr/>
          <a:lstStyle/>
          <a:p>
            <a:r>
              <a:rPr lang="en-US" dirty="0"/>
              <a:t>CME 502: Mathematical Analysis and Modeling</a:t>
            </a:r>
          </a:p>
          <a:p>
            <a:r>
              <a:rPr lang="en-US" dirty="0"/>
              <a:t>Yamini Mann</a:t>
            </a:r>
            <a:br>
              <a:rPr lang="en-US" dirty="0"/>
            </a:br>
            <a:r>
              <a:rPr lang="en-US" dirty="0"/>
              <a:t>#116394138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0126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C2AD22AD-28C0-2F52-378C-B6D895D84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226" y="1699964"/>
            <a:ext cx="5648002" cy="42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2BE6C-0089-FF25-69DB-6D67108FF46F}"/>
              </a:ext>
            </a:extLst>
          </p:cNvPr>
          <p:cNvSpPr txBox="1"/>
          <p:nvPr/>
        </p:nvSpPr>
        <p:spPr>
          <a:xfrm>
            <a:off x="1066799" y="947057"/>
            <a:ext cx="6063343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latin typeface="+mj-lt"/>
              </a:rPr>
              <a:t>Material Lifetime Estimation</a:t>
            </a:r>
            <a:endParaRPr lang="en-IN" sz="40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B6992-BE0F-693F-50FC-85F9A5D5C4BD}"/>
              </a:ext>
            </a:extLst>
          </p:cNvPr>
          <p:cNvSpPr txBox="1"/>
          <p:nvPr/>
        </p:nvSpPr>
        <p:spPr>
          <a:xfrm>
            <a:off x="936170" y="2798021"/>
            <a:ext cx="4582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Reduced Lifetime = (1 - HEI) × Original Lifetime</a:t>
            </a:r>
            <a:endParaRPr lang="en-IN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C03FDAA-31F4-67D5-9C25-7FAF62312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771846"/>
              </p:ext>
            </p:extLst>
          </p:nvPr>
        </p:nvGraphicFramePr>
        <p:xfrm>
          <a:off x="936170" y="3429000"/>
          <a:ext cx="4582888" cy="22860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145722">
                  <a:extLst>
                    <a:ext uri="{9D8B030D-6E8A-4147-A177-3AD203B41FA5}">
                      <a16:colId xmlns:a16="http://schemas.microsoft.com/office/drawing/2014/main" val="345985145"/>
                    </a:ext>
                  </a:extLst>
                </a:gridCol>
                <a:gridCol w="1145722">
                  <a:extLst>
                    <a:ext uri="{9D8B030D-6E8A-4147-A177-3AD203B41FA5}">
                      <a16:colId xmlns:a16="http://schemas.microsoft.com/office/drawing/2014/main" val="4137188428"/>
                    </a:ext>
                  </a:extLst>
                </a:gridCol>
                <a:gridCol w="1145722">
                  <a:extLst>
                    <a:ext uri="{9D8B030D-6E8A-4147-A177-3AD203B41FA5}">
                      <a16:colId xmlns:a16="http://schemas.microsoft.com/office/drawing/2014/main" val="2960568034"/>
                    </a:ext>
                  </a:extLst>
                </a:gridCol>
                <a:gridCol w="1145722">
                  <a:extLst>
                    <a:ext uri="{9D8B030D-6E8A-4147-A177-3AD203B41FA5}">
                      <a16:colId xmlns:a16="http://schemas.microsoft.com/office/drawing/2014/main" val="750137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br>
                        <a:rPr lang="en-IN" b="1" dirty="0">
                          <a:effectLst/>
                        </a:rPr>
                      </a:br>
                      <a:endParaRPr lang="en-IN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>
                          <a:effectLst/>
                        </a:rPr>
                        <a:t>HEI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effectLst/>
                        </a:rPr>
                        <a:t>Original Lifetime (years)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effectLst/>
                        </a:rPr>
                        <a:t>Reduced Lifetime (years)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622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Carbon Steel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70.00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279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Cast Iron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75.00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91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HDPE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90.00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099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E2CC8B-A697-D2F4-00B6-5593CE93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33" y="2472545"/>
            <a:ext cx="5944110" cy="4202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72121-340B-E04B-184D-BA17B7D9CF71}"/>
              </a:ext>
            </a:extLst>
          </p:cNvPr>
          <p:cNvSpPr txBox="1"/>
          <p:nvPr/>
        </p:nvSpPr>
        <p:spPr>
          <a:xfrm>
            <a:off x="1300842" y="1848300"/>
            <a:ext cx="525729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PCI = 0.5 × HEI + 0.3 × Leakage % + 0.2 × Lifetime Reduction %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B0D81-3779-4006-3326-AFFBC7B6E62B}"/>
              </a:ext>
            </a:extLst>
          </p:cNvPr>
          <p:cNvSpPr txBox="1"/>
          <p:nvPr/>
        </p:nvSpPr>
        <p:spPr>
          <a:xfrm>
            <a:off x="1066799" y="947057"/>
            <a:ext cx="10189030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Pipeline Compatibility Index (PCI) </a:t>
            </a:r>
            <a:r>
              <a:rPr lang="en-US" sz="4000" b="1" dirty="0">
                <a:latin typeface="+mj-lt"/>
              </a:rPr>
              <a:t>PCI Visualization</a:t>
            </a:r>
            <a:endParaRPr lang="en-IN" sz="4000" b="1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AA765B-5AF2-5862-5CC7-94FCA8CD3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543" y="1848300"/>
            <a:ext cx="4837078" cy="395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C2472-7179-7899-79C6-DF6D8808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855F270-829D-1A22-275C-E0176C7BD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6320" y="1890199"/>
            <a:ext cx="1061357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Borgschulte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A., et al. (2015).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Hydrogen diffusion in metal hydrides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Alloys and Compounds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645, S521–S525. https://doi.org/10.1016/j.jallcom.2015.03.235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Anderson, T. L. (2017).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Fracture Mechanics: Fundamentals and Applications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(4th ed.). CRC Press.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Yang, F., &amp; Liu, H. (2014). Hydrogen diffusion coefficient in liquid metals evaluated by molecular dynamics.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Transactions of Nonferrous Metals Society of China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24(9), 2870–2875. https://doi.org/10.1016/S1003-6326(14)63565-2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Oriani, R. A. (1970). The diffusion and trapping of hydrogen in steel.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Metallurgica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18(1), 147–157.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https://doi.org/10.1016/0001-6160(70)90078-7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Helvetica Neue"/>
              </a:rPr>
              <a:t>Ding, Y., Xu, P., Lu, Y., Yang, M., Zhang, J., &amp; Liu, K. (2023). Research on Pipeline Leakage Calculation and Correction Method Based on Numerical Calculation Method.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Helvetica Neue"/>
              </a:rPr>
              <a:t>Energies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Helvetica Neue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Helvetica Neue"/>
              </a:rPr>
              <a:t>16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Helvetica Neue"/>
              </a:rPr>
              <a:t>(21), 7255.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Helvetica Neue"/>
                <a:hlinkClick r:id="rId3"/>
              </a:rPr>
              <a:t>https://doi.org/10.3390/en16217255</a:t>
            </a:r>
            <a:endParaRPr lang="en-US" sz="1600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IN" sz="1600" b="0" i="0" dirty="0">
                <a:solidFill>
                  <a:srgbClr val="222222"/>
                </a:solidFill>
                <a:effectLst/>
                <a:latin typeface="Helvetica Neue"/>
              </a:rPr>
              <a:t>Zhang, R., Ai, S., Long, M., Wan, L., Li, Y., Jia, D., Duan, H., &amp; Chen, D. (2024). Quantitative Study on Hydrogen Concentration–Hydrogen Embrittlement Sensitivity of X80 Pipeline Steel Based on Hydrogen Permeation Kinetics.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Helvetica Neue"/>
              </a:rPr>
              <a:t>Metals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Helvetica Neue"/>
              </a:rPr>
              <a:t>,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Helvetica Neue"/>
              </a:rPr>
              <a:t>14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Helvetica Neue"/>
              </a:rPr>
              <a:t>(7), 763. https://doi.org/10.3390/met14070763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7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F79C-286A-D3AD-76BF-D03BFBF9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863" y="2900241"/>
            <a:ext cx="10058400" cy="1057517"/>
          </a:xfrm>
        </p:spPr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981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36E54E-27E0-CE36-223D-40F557BE0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480" y="1659897"/>
            <a:ext cx="4861707" cy="277620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</a:rPr>
              <a:t>Hydrogen energy adoption is accelerating globally.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</a:rPr>
              <a:t>Legacy gas pipeline networks (</a:t>
            </a:r>
            <a:r>
              <a:rPr lang="en-IN" sz="1800" b="1" dirty="0">
                <a:latin typeface="+mn-lt"/>
              </a:rPr>
              <a:t>Steel, Iron, HDPE</a:t>
            </a:r>
            <a:r>
              <a:rPr lang="en-IN" sz="1800" dirty="0">
                <a:latin typeface="+mn-lt"/>
              </a:rPr>
              <a:t>) were not originally designed for hydrogen exposure.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As hydrogen blending into natural gas infrastructure gains traction, understanding the compatibility of legacy pipeline materials becomes crucial.</a:t>
            </a:r>
          </a:p>
          <a:p>
            <a:r>
              <a:rPr lang="en-IN" sz="1800" b="1" dirty="0">
                <a:solidFill>
                  <a:srgbClr val="C00000"/>
                </a:solidFill>
                <a:latin typeface="+mn-lt"/>
              </a:rPr>
              <a:t>Challenges: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</a:rPr>
              <a:t>Hydrogen can cause accelerated embrittlement, leakage, and catastrophic failure.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</a:rPr>
              <a:t>Risk mapping and compatibility scoring are essential for safe hydrogen deployment.</a:t>
            </a:r>
          </a:p>
          <a:p>
            <a:endParaRPr lang="en-IN" sz="1600" dirty="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3AD180-B93F-FED2-507B-9A7FF0A3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1095389"/>
            <a:ext cx="10058400" cy="1057517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+mj-lt"/>
              </a:rPr>
              <a:t>I</a:t>
            </a:r>
            <a:r>
              <a:rPr lang="en-IN" dirty="0" err="1">
                <a:latin typeface="+mj-lt"/>
              </a:rPr>
              <a:t>ntroduction</a:t>
            </a:r>
            <a:endParaRPr lang="en-IN" dirty="0">
              <a:latin typeface="+mj-lt"/>
            </a:endParaRPr>
          </a:p>
        </p:txBody>
      </p:sp>
      <p:pic>
        <p:nvPicPr>
          <p:cNvPr id="2052" name="Picture 4" descr="A map of gas transmission pipelines&#10;&#10;AI-generated content may be incorrect.">
            <a:extLst>
              <a:ext uri="{FF2B5EF4-FFF2-40B4-BE49-F238E27FC236}">
                <a16:creationId xmlns:a16="http://schemas.microsoft.com/office/drawing/2014/main" id="{C75719D0-3738-F444-3DB2-BC7FBA53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1987" y="1192811"/>
            <a:ext cx="5885880" cy="454684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CAC9C-05AD-37ED-76D2-2E31EE548433}"/>
              </a:ext>
            </a:extLst>
          </p:cNvPr>
          <p:cNvSpPr txBox="1"/>
          <p:nvPr/>
        </p:nvSpPr>
        <p:spPr>
          <a:xfrm>
            <a:off x="6154493" y="5542317"/>
            <a:ext cx="5393267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Figure 1: Gas Transmission Pipeline network across  USA.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087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EB39-A0DF-25B1-A4EB-1A848A044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1" y="1119209"/>
            <a:ext cx="10058400" cy="1057517"/>
          </a:xfrm>
        </p:spPr>
        <p:txBody>
          <a:bodyPr/>
          <a:lstStyle/>
          <a:p>
            <a:r>
              <a:rPr lang="en-IN" dirty="0">
                <a:latin typeface="+mj-lt"/>
              </a:rPr>
              <a:t>Objective:</a:t>
            </a:r>
            <a:br>
              <a:rPr lang="en-IN" b="1" dirty="0">
                <a:latin typeface="+mj-lt"/>
              </a:rPr>
            </a:br>
            <a:endParaRPr lang="en-IN" dirty="0">
              <a:latin typeface="+mj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95A423-BD9D-898D-404C-40A173951B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93684"/>
            <a:ext cx="4842934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Aim: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To numerically model hydrogen risk and evaluate material compatibility in a pipeline network.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Simulate hydrogen diffusion and accumulation in pipelines under service conditions.</a:t>
            </a:r>
            <a:endParaRPr lang="en-US" altLang="en-US" sz="1800" dirty="0">
              <a:latin typeface="+mn-lt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Develop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Pipeline Compatibility Index (PCI)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scoring model </a:t>
            </a:r>
            <a:r>
              <a:rPr lang="en-US" altLang="en-US" sz="1800" dirty="0">
                <a:latin typeface="+mn-lt"/>
              </a:rPr>
              <a:t>(0 to 1)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based on material, stress, and aging parameters </a:t>
            </a:r>
            <a:r>
              <a:rPr lang="en-US" altLang="en-US" sz="1800" dirty="0">
                <a:latin typeface="+mn-lt"/>
              </a:rPr>
              <a:t>indicating how suitable a pipeline segment is for transporting hydrogen safely.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Visualize the spatial distribution of hydrogen risk and material compatibility.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D3E87D-5B3A-E07F-945C-7CBD13010956}"/>
              </a:ext>
            </a:extLst>
          </p:cNvPr>
          <p:cNvGrpSpPr/>
          <p:nvPr/>
        </p:nvGrpSpPr>
        <p:grpSpPr>
          <a:xfrm>
            <a:off x="6282268" y="1647967"/>
            <a:ext cx="5384799" cy="3348501"/>
            <a:chOff x="1577967" y="623203"/>
            <a:chExt cx="9658864" cy="6096683"/>
          </a:xfrm>
        </p:grpSpPr>
        <p:pic>
          <p:nvPicPr>
            <p:cNvPr id="6" name="Picture 2" descr="Uploaded image">
              <a:extLst>
                <a:ext uri="{FF2B5EF4-FFF2-40B4-BE49-F238E27FC236}">
                  <a16:creationId xmlns:a16="http://schemas.microsoft.com/office/drawing/2014/main" id="{BC1CFD9B-4398-EFDB-41E8-8757DD3A44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4" t="7370" r="3672"/>
            <a:stretch/>
          </p:blipFill>
          <p:spPr bwMode="auto">
            <a:xfrm>
              <a:off x="1577967" y="623203"/>
              <a:ext cx="9658864" cy="609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22CAE8-AB14-59FD-3CCC-EDE3A0F1B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1565" y="4459329"/>
              <a:ext cx="2190174" cy="15960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A44817-98FE-8881-5F8E-2B00DFED2165}"/>
              </a:ext>
            </a:extLst>
          </p:cNvPr>
          <p:cNvSpPr txBox="1"/>
          <p:nvPr/>
        </p:nvSpPr>
        <p:spPr>
          <a:xfrm>
            <a:off x="7495897" y="4996468"/>
            <a:ext cx="295754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Figure 2: Hydrogen Value Chain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27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F042-F13A-9A63-19F7-B452AE61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747" y="1136651"/>
            <a:ext cx="5117253" cy="829370"/>
          </a:xfrm>
        </p:spPr>
        <p:txBody>
          <a:bodyPr anchor="t">
            <a:noAutofit/>
          </a:bodyPr>
          <a:lstStyle/>
          <a:p>
            <a:r>
              <a:rPr lang="en-IN" dirty="0">
                <a:latin typeface="+mj-lt"/>
              </a:rPr>
              <a:t>Methodology Overview</a:t>
            </a:r>
            <a:br>
              <a:rPr lang="en-US" b="1" dirty="0">
                <a:latin typeface="+mj-lt"/>
              </a:rPr>
            </a:br>
            <a:endParaRPr lang="en-IN" dirty="0">
              <a:latin typeface="+mj-lt"/>
            </a:endParaRPr>
          </a:p>
        </p:txBody>
      </p:sp>
      <p:pic>
        <p:nvPicPr>
          <p:cNvPr id="3075" name="Picture 3" descr="Generated image">
            <a:extLst>
              <a:ext uri="{FF2B5EF4-FFF2-40B4-BE49-F238E27FC236}">
                <a16:creationId xmlns:a16="http://schemas.microsoft.com/office/drawing/2014/main" id="{A91C31F7-EC65-6E5D-2F6D-F0145458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33" y="381001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9E93F8-EF1F-06E2-5E8D-BFFB81A09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243350"/>
              </p:ext>
            </p:extLst>
          </p:nvPr>
        </p:nvGraphicFramePr>
        <p:xfrm>
          <a:off x="978747" y="1689101"/>
          <a:ext cx="5822103" cy="4444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B81347-F3CD-7D30-C7E3-CB3DB25AB5DC}"/>
                  </a:ext>
                </a:extLst>
              </p:cNvPr>
              <p:cNvSpPr txBox="1"/>
              <p:nvPr/>
            </p:nvSpPr>
            <p:spPr>
              <a:xfrm>
                <a:off x="7027333" y="3429000"/>
                <a:ext cx="4572000" cy="2630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u="sng" dirty="0"/>
                  <a:t>Weighted Sum Model for PCI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PCI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/>
                        </m:ctrlPr>
                      </m:sSubPr>
                      <m:e>
                        <m:r>
                          <a:rPr lang="en-US" b="0" i="1" smtClean="0"/>
                          <m:t>𝑤</m:t>
                        </m:r>
                      </m:e>
                      <m:sub>
                        <m:r>
                          <a:rPr lang="en-US" b="0" i="1" smtClean="0"/>
                          <m:t>𝐻𝐸𝐼</m:t>
                        </m:r>
                      </m:sub>
                    </m:sSub>
                    <m:r>
                      <a:rPr lang="en-US" i="1" smtClean="0"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ea typeface="Cambria Math" panose="02040503050406030204" pitchFamily="18" charset="0"/>
                      </a:rPr>
                      <m:t>𝐻𝐸𝐼</m:t>
                    </m:r>
                  </m:oMath>
                </a14:m>
                <a:r>
                  <a:rPr lang="en-I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/>
                        </m:ctrlPr>
                      </m:sSubPr>
                      <m:e>
                        <m:r>
                          <a:rPr lang="en-US" i="1"/>
                          <m:t>𝑤</m:t>
                        </m:r>
                      </m:e>
                      <m:sub>
                        <m:r>
                          <a:rPr lang="en-US" b="0" i="1" smtClean="0"/>
                          <m:t>𝐿𝑒𝑎𝑘𝑎𝑔𝑒</m:t>
                        </m:r>
                      </m:sub>
                    </m:sSub>
                    <m:r>
                      <a:rPr lang="en-US" i="1"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 smtClean="0"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𝑤</m:t>
                        </m:r>
                      </m:e>
                      <m:sub>
                        <m:r>
                          <a:rPr lang="en-US" b="0" i="1" smtClean="0"/>
                          <m:t>𝐴𝑔𝑒</m:t>
                        </m:r>
                      </m:sub>
                    </m:sSub>
                    <m:r>
                      <a:rPr lang="en-US" i="1"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Where,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/>
                        </m:ctrlPr>
                      </m:sSubPr>
                      <m:e>
                        <m:r>
                          <a:rPr lang="en-US" b="0" i="1" smtClean="0"/>
                          <m:t>𝑤</m:t>
                        </m:r>
                      </m:e>
                      <m:sub>
                        <m:r>
                          <a:rPr lang="en-US" b="0" i="1" smtClean="0"/>
                          <m:t>𝐻𝐸𝐼</m:t>
                        </m:r>
                      </m:sub>
                    </m:sSub>
                    <m:r>
                      <a:rPr lang="en-US" b="0" i="1" smtClean="0"/>
                      <m:t>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𝑤</m:t>
                        </m:r>
                      </m:e>
                      <m:sub>
                        <m:r>
                          <a:rPr lang="en-US" i="1"/>
                          <m:t>𝐿𝑒𝑎𝑘𝑎𝑔𝑒</m:t>
                        </m:r>
                      </m:sub>
                    </m:sSub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𝑤</m:t>
                        </m:r>
                      </m:e>
                      <m:sub>
                        <m:r>
                          <a:rPr lang="en-US" i="1"/>
                          <m:t>𝐴𝑔𝑒</m:t>
                        </m:r>
                      </m:sub>
                    </m:sSub>
                  </m:oMath>
                </a14:m>
                <a:r>
                  <a:rPr lang="en-IN" dirty="0"/>
                  <a:t> are the weights</a:t>
                </a:r>
              </a:p>
              <a:p>
                <a:r>
                  <a:rPr lang="en-IN" dirty="0"/>
                  <a:t>HEI = Hydrogen Embrittlement Index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dirty="0"/>
                  <a:t> = Leakage Factor</a:t>
                </a:r>
              </a:p>
              <a:p>
                <a:r>
                  <a:rPr lang="en-IN" dirty="0"/>
                  <a:t>A = Age Factor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B81347-F3CD-7D30-C7E3-CB3DB25A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3" y="3429000"/>
                <a:ext cx="4572000" cy="2630464"/>
              </a:xfrm>
              <a:prstGeom prst="rect">
                <a:avLst/>
              </a:prstGeom>
              <a:blipFill>
                <a:blip r:embed="rId9"/>
                <a:stretch>
                  <a:fillRect l="-1200" t="-1392" b="-30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81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1EA7B-AEA0-04C8-E73E-3095DC3AD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3450"/>
            <a:ext cx="10058400" cy="1057517"/>
          </a:xfrm>
        </p:spPr>
        <p:txBody>
          <a:bodyPr/>
          <a:lstStyle/>
          <a:p>
            <a:r>
              <a:rPr lang="en-IN" dirty="0">
                <a:latin typeface="+mj-lt"/>
              </a:rPr>
              <a:t>Hydrogen Diffusion Modelling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E3560E7-3398-8352-F152-8F83878C5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22" y="2201931"/>
            <a:ext cx="4847434" cy="3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0C56D7-0E0F-F6A5-5C43-D24704F9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81" y="1516591"/>
            <a:ext cx="3783315" cy="50705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EDBB38-D342-C0CA-17C9-C063339CB58E}"/>
              </a:ext>
            </a:extLst>
          </p:cNvPr>
          <p:cNvCxnSpPr>
            <a:cxnSpLocks/>
          </p:cNvCxnSpPr>
          <p:nvPr/>
        </p:nvCxnSpPr>
        <p:spPr>
          <a:xfrm flipV="1">
            <a:off x="1604569" y="3844303"/>
            <a:ext cx="1810870" cy="149710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93FD3D-8334-7B1A-4574-6278DDE9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516591"/>
            <a:ext cx="2174963" cy="6510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D5F483-EBEC-CB19-6A24-04D58A85875E}"/>
              </a:ext>
            </a:extLst>
          </p:cNvPr>
          <p:cNvSpPr txBox="1"/>
          <p:nvPr/>
        </p:nvSpPr>
        <p:spPr>
          <a:xfrm>
            <a:off x="538800" y="5479132"/>
            <a:ext cx="887767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/>
              <a:t>High Pressure</a:t>
            </a:r>
            <a:endParaRPr lang="en-I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8230A3-0599-A5AC-C0CD-FB7A0571F712}"/>
              </a:ext>
            </a:extLst>
          </p:cNvPr>
          <p:cNvSpPr txBox="1"/>
          <p:nvPr/>
        </p:nvSpPr>
        <p:spPr>
          <a:xfrm>
            <a:off x="5804305" y="5479132"/>
            <a:ext cx="887767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/>
              <a:t>Low Pressure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104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35E5394-951E-D411-265B-F30E96016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543" y="1021417"/>
            <a:ext cx="10058400" cy="1057275"/>
          </a:xfrm>
        </p:spPr>
        <p:txBody>
          <a:bodyPr/>
          <a:lstStyle/>
          <a:p>
            <a:r>
              <a:rPr lang="en-IN" dirty="0">
                <a:latin typeface="+mj-lt"/>
              </a:rPr>
              <a:t>Hydrogen Diffusion Modelling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CAD25F-4894-2587-D090-5509CA59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4" y="1544729"/>
            <a:ext cx="5542658" cy="413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DA656-A93B-74E0-BCA7-D303D6D65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2708"/>
            <a:ext cx="5805519" cy="3763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EF5F5-93D2-ABEA-8463-D3ADFFACC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8" y="5684183"/>
            <a:ext cx="3289657" cy="3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0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A0351A-EB78-53CE-99A3-FB2072991109}"/>
              </a:ext>
            </a:extLst>
          </p:cNvPr>
          <p:cNvSpPr txBox="1">
            <a:spLocks/>
          </p:cNvSpPr>
          <p:nvPr/>
        </p:nvSpPr>
        <p:spPr>
          <a:xfrm>
            <a:off x="977543" y="869017"/>
            <a:ext cx="10058400" cy="1057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/>
              <a:t>Hydrogen Diffusion Modelling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83760D5-7C03-EF09-6840-710B1F12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3" y="2188029"/>
            <a:ext cx="5249105" cy="392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56170-86E0-5C2C-68F6-4AB3BC2D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41" y="1643774"/>
            <a:ext cx="4868680" cy="522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D8924B-4891-306C-94A1-C3D15FDB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045" y="1643773"/>
            <a:ext cx="4621797" cy="43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4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ADB36-E5DC-5FAF-123F-91ECADD96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12" y="366753"/>
            <a:ext cx="2100308" cy="156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570A80-82FF-B766-43AE-C707FC251C9D}"/>
              </a:ext>
            </a:extLst>
          </p:cNvPr>
          <p:cNvSpPr txBox="1">
            <a:spLocks/>
          </p:cNvSpPr>
          <p:nvPr/>
        </p:nvSpPr>
        <p:spPr>
          <a:xfrm>
            <a:off x="694515" y="921350"/>
            <a:ext cx="10058400" cy="1057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/>
              <a:t>Hydrogen Leakage Estimate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C0B00C-6415-CB3A-2C81-15C60F98A76E}"/>
              </a:ext>
            </a:extLst>
          </p:cNvPr>
          <p:cNvCxnSpPr/>
          <p:nvPr/>
        </p:nvCxnSpPr>
        <p:spPr>
          <a:xfrm>
            <a:off x="8534400" y="1141999"/>
            <a:ext cx="1262743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1307-74DB-121B-9105-4E6E4A77AE6B}"/>
                  </a:ext>
                </a:extLst>
              </p:cNvPr>
              <p:cNvSpPr txBox="1"/>
              <p:nvPr/>
            </p:nvSpPr>
            <p:spPr>
              <a:xfrm>
                <a:off x="10046880" y="973684"/>
                <a:ext cx="1850571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dirty="0"/>
                  <a:t>J = -D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𝑆𝑙𝑜𝑝𝑒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1307-74DB-121B-9105-4E6E4A77A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80" y="973684"/>
                <a:ext cx="1850571" cy="276999"/>
              </a:xfrm>
              <a:prstGeom prst="rect">
                <a:avLst/>
              </a:prstGeom>
              <a:blipFill>
                <a:blip r:embed="rId3"/>
                <a:stretch>
                  <a:fillRect l="-7566" t="-28889" b="-5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368DD1-5CD8-57D6-74E6-7C0FD9231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22040"/>
              </p:ext>
            </p:extLst>
          </p:nvPr>
        </p:nvGraphicFramePr>
        <p:xfrm>
          <a:off x="814258" y="1813265"/>
          <a:ext cx="5281744" cy="40233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320436">
                  <a:extLst>
                    <a:ext uri="{9D8B030D-6E8A-4147-A177-3AD203B41FA5}">
                      <a16:colId xmlns:a16="http://schemas.microsoft.com/office/drawing/2014/main" val="703563479"/>
                    </a:ext>
                  </a:extLst>
                </a:gridCol>
                <a:gridCol w="1320436">
                  <a:extLst>
                    <a:ext uri="{9D8B030D-6E8A-4147-A177-3AD203B41FA5}">
                      <a16:colId xmlns:a16="http://schemas.microsoft.com/office/drawing/2014/main" val="2182287821"/>
                    </a:ext>
                  </a:extLst>
                </a:gridCol>
                <a:gridCol w="1320436">
                  <a:extLst>
                    <a:ext uri="{9D8B030D-6E8A-4147-A177-3AD203B41FA5}">
                      <a16:colId xmlns:a16="http://schemas.microsoft.com/office/drawing/2014/main" val="635131074"/>
                    </a:ext>
                  </a:extLst>
                </a:gridCol>
                <a:gridCol w="1320436">
                  <a:extLst>
                    <a:ext uri="{9D8B030D-6E8A-4147-A177-3AD203B41FA5}">
                      <a16:colId xmlns:a16="http://schemas.microsoft.com/office/drawing/2014/main" val="19022935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N" sz="1400" b="1">
                          <a:effectLst/>
                        </a:rPr>
                        <a:t>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b="1">
                          <a:effectLst/>
                        </a:rPr>
                        <a:t>Carbon Steel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b="1">
                          <a:effectLst/>
                        </a:rPr>
                        <a:t>Cast Iron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b="1">
                          <a:effectLst/>
                        </a:rPr>
                        <a:t>HDPE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220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D (m²/s)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7.3200e-08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1.0000e-09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1.0000e-10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07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S (mol/m³/Pa)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2.2900e-03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1.0000e-03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1.0000e-02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741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>
                          <a:effectLst/>
                        </a:rPr>
                        <a:t>Steady-State Flux (mol/m²/s)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3.3526e-02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2.0000e-04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2.0000e-04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152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>
                          <a:effectLst/>
                        </a:rPr>
                        <a:t>Flux per Hour (mol/m²/hr)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1.2069e+02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7.2000e-01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7.2000e-01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12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Total Leakage (mol/hr)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1.1375e+02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6.7858e+01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6.7858e+01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265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>
                          <a:effectLst/>
                        </a:rPr>
                        <a:t>Total Gas in Pipe (mol)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2.8887e+03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2.8887e+03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2.8887e+03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124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Leakage Percentage per Hour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3.7796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2.3491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2.3491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314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R² of Linear 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1.0000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001232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792BF80-9655-9A3A-B851-A7E69B084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12" y="2021913"/>
            <a:ext cx="4715050" cy="46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6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99042CD-1AE3-3FA1-DB1D-F4F2C38BB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9155" y="1854710"/>
            <a:ext cx="5372101" cy="400221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C7E6B8-E8CA-D4DE-33FC-5E7FF80EA9B9}"/>
              </a:ext>
            </a:extLst>
          </p:cNvPr>
          <p:cNvSpPr txBox="1"/>
          <p:nvPr/>
        </p:nvSpPr>
        <p:spPr>
          <a:xfrm>
            <a:off x="611050" y="956240"/>
            <a:ext cx="11080206" cy="105751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0" kern="1200" dirty="0">
                <a:latin typeface="Verdana Bold"/>
                <a:ea typeface="+mj-ea"/>
                <a:cs typeface="+mj-cs"/>
              </a:rPr>
              <a:t>Fracture toughness degradation and </a:t>
            </a:r>
          </a:p>
          <a:p>
            <a:pPr>
              <a:lnSpc>
                <a:spcPct val="7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0" kern="1200" dirty="0">
                <a:latin typeface="Verdana Bold"/>
                <a:ea typeface="+mj-ea"/>
                <a:cs typeface="+mj-cs"/>
              </a:rPr>
              <a:t>Hydrogen Embrittlement Index (HEI)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65D366-3EEB-B2EB-C25B-D38495C4A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560635"/>
              </p:ext>
            </p:extLst>
          </p:nvPr>
        </p:nvGraphicFramePr>
        <p:xfrm>
          <a:off x="613591" y="4115461"/>
          <a:ext cx="5257800" cy="185928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207108889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137566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8699779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4055543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60704126"/>
                    </a:ext>
                  </a:extLst>
                </a:gridCol>
              </a:tblGrid>
              <a:tr h="637443">
                <a:tc>
                  <a:txBody>
                    <a:bodyPr/>
                    <a:lstStyle/>
                    <a:p>
                      <a:pPr algn="r"/>
                      <a:br>
                        <a:rPr lang="en-IN" sz="1400" b="1" dirty="0">
                          <a:effectLst/>
                        </a:rPr>
                      </a:br>
                      <a:endParaRPr lang="en-IN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b="1" dirty="0">
                          <a:effectLst/>
                        </a:rPr>
                        <a:t>Original K_IC0 (</a:t>
                      </a:r>
                      <a:r>
                        <a:rPr lang="en-IN" sz="1400" b="1" dirty="0" err="1">
                          <a:effectLst/>
                        </a:rPr>
                        <a:t>MPa√m</a:t>
                      </a:r>
                      <a:r>
                        <a:rPr lang="en-IN" sz="1400" b="1" dirty="0">
                          <a:effectLst/>
                        </a:rPr>
                        <a:t>)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Reduced K_IC_H (</a:t>
                      </a:r>
                      <a:r>
                        <a:rPr lang="en-US" sz="1400" b="1" dirty="0" err="1">
                          <a:effectLst/>
                        </a:rPr>
                        <a:t>MPa√m</a:t>
                      </a:r>
                      <a:r>
                        <a:rPr lang="en-US" sz="1400" b="1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b="1" dirty="0">
                          <a:effectLst/>
                        </a:rPr>
                        <a:t>β (</a:t>
                      </a:r>
                      <a:r>
                        <a:rPr lang="en-IN" sz="1400" b="1" dirty="0">
                          <a:effectLst/>
                        </a:rPr>
                        <a:t>m³/mol)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effectLst/>
                        </a:rPr>
                        <a:t>HEI (%)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896966"/>
                  </a:ext>
                </a:extLst>
              </a:tr>
              <a:tr h="254977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Carbon Steel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6.00e-05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30.00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62732"/>
                  </a:ext>
                </a:extLst>
              </a:tr>
              <a:tr h="254977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Cast Iron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5.00e-05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25.00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633012"/>
                  </a:ext>
                </a:extLst>
              </a:tr>
              <a:tr h="254977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HDPE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2.00e-05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10.00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70050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8120C4-2CFB-F7DF-EC35-A4D133010B74}"/>
                  </a:ext>
                </a:extLst>
              </p:cNvPr>
              <p:cNvSpPr txBox="1"/>
              <p:nvPr/>
            </p:nvSpPr>
            <p:spPr>
              <a:xfrm>
                <a:off x="1971765" y="3775148"/>
                <a:ext cx="2109808" cy="27699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8120C4-2CFB-F7DF-EC35-A4D133010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765" y="3775148"/>
                <a:ext cx="2109808" cy="276999"/>
              </a:xfrm>
              <a:prstGeom prst="rect">
                <a:avLst/>
              </a:prstGeom>
              <a:blipFill>
                <a:blip r:embed="rId4"/>
                <a:stretch>
                  <a:fillRect l="-2017" t="-2174" r="-3458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9A772A5C-F9C2-10E0-6D09-2FF75A1B9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44" y="1979749"/>
            <a:ext cx="53706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They interaction of Hydrogen with microstructural defects.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leads to weakening of atomic bonds and causes reduction in fracture toughness.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134568-E57A-7C88-BB1B-545EC6D750D1}"/>
                  </a:ext>
                </a:extLst>
              </p:cNvPr>
              <p:cNvSpPr txBox="1"/>
              <p:nvPr/>
            </p:nvSpPr>
            <p:spPr>
              <a:xfrm>
                <a:off x="1971765" y="3146166"/>
                <a:ext cx="1636666" cy="565668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𝐻𝐸𝐼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134568-E57A-7C88-BB1B-545EC6D7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765" y="3146166"/>
                <a:ext cx="1636666" cy="5656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599453"/>
      </p:ext>
    </p:extLst>
  </p:cSld>
  <p:clrMapOvr>
    <a:masterClrMapping/>
  </p:clrMapOvr>
</p:sld>
</file>

<file path=ppt/theme/theme1.xml><?xml version="1.0" encoding="utf-8"?>
<a:theme xmlns:a="http://schemas.openxmlformats.org/drawingml/2006/main" name="SBU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BU2" id="{403A87F8-3401-4A7F-9884-662F1265E2F9}" vid="{8D70C6A8-A4EB-40EB-B36F-3BB731F02F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SBU2</Template>
  <TotalTime>3918</TotalTime>
  <Words>875</Words>
  <Application>Microsoft Office PowerPoint</Application>
  <PresentationFormat>Widescreen</PresentationFormat>
  <Paragraphs>148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Arial</vt:lpstr>
      <vt:lpstr>Cambria Math</vt:lpstr>
      <vt:lpstr>Courier New</vt:lpstr>
      <vt:lpstr>Georgia</vt:lpstr>
      <vt:lpstr>Georgia Bold</vt:lpstr>
      <vt:lpstr>Georgia Regular</vt:lpstr>
      <vt:lpstr>Helvetica Neue</vt:lpstr>
      <vt:lpstr>Verdana Bold</vt:lpstr>
      <vt:lpstr>SBU2</vt:lpstr>
      <vt:lpstr>Hydrogen Risk Mapping and Material Compatibility Modelling in Urban Pipeline Networks</vt:lpstr>
      <vt:lpstr>Introduction</vt:lpstr>
      <vt:lpstr>Objective: </vt:lpstr>
      <vt:lpstr>Methodology Overview </vt:lpstr>
      <vt:lpstr>Hydrogen Diffusion Modelling</vt:lpstr>
      <vt:lpstr>Hydrogen Diffusion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yamini mann</dc:creator>
  <cp:lastModifiedBy>yamini mann</cp:lastModifiedBy>
  <cp:revision>9</cp:revision>
  <dcterms:created xsi:type="dcterms:W3CDTF">2025-04-26T22:18:28Z</dcterms:created>
  <dcterms:modified xsi:type="dcterms:W3CDTF">2025-04-29T15:37:12Z</dcterms:modified>
</cp:coreProperties>
</file>